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115" d="100"/>
          <a:sy n="115" d="100"/>
        </p:scale>
        <p:origin x="14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B445F0F-F24B-4BB7-8ABB-4295CE025786}" type="datetimeFigureOut">
              <a:rPr lang="sl-SI" smtClean="0"/>
              <a:t>5. 03. 2018</a:t>
            </a:fld>
            <a:endParaRPr lang="sl-SI"/>
          </a:p>
        </p:txBody>
      </p:sp>
      <p:sp>
        <p:nvSpPr>
          <p:cNvPr id="4" name="Označba mesta no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l-SI"/>
          </a:p>
        </p:txBody>
      </p:sp>
      <p:sp>
        <p:nvSpPr>
          <p:cNvPr id="5" name="Označba mesta številke diapoz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F51F50-2671-4B99-A4F0-92EC30E0AC06}" type="slidenum">
              <a:rPr lang="sl-SI" smtClean="0"/>
              <a:t>‹#›</a:t>
            </a:fld>
            <a:endParaRPr lang="sl-SI"/>
          </a:p>
        </p:txBody>
      </p:sp>
    </p:spTree>
    <p:extLst>
      <p:ext uri="{BB962C8B-B14F-4D97-AF65-F5344CB8AC3E}">
        <p14:creationId xmlns:p14="http://schemas.microsoft.com/office/powerpoint/2010/main" val="27126199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sl-SI"/>
          </a:p>
        </p:txBody>
      </p:sp>
      <p:sp>
        <p:nvSpPr>
          <p:cNvPr id="4" name="Označba mesta datuma 3"/>
          <p:cNvSpPr>
            <a:spLocks noGrp="1"/>
          </p:cNvSpPr>
          <p:nvPr>
            <p:ph type="dt" sz="half" idx="10"/>
          </p:nvPr>
        </p:nvSpPr>
        <p:spPr/>
        <p:txBody>
          <a:bodyPr/>
          <a:lstStyle/>
          <a:p>
            <a:fld id="{E8CBFB99-35CA-4C76-9A4F-B30A5B81A55B}" type="datetimeFigureOut">
              <a:rPr lang="sl-SI" smtClean="0"/>
              <a:t>5. 03. 2018</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C2A24A28-E7E1-47A4-8C09-45E077B79E10}" type="slidenum">
              <a:rPr lang="sl-SI" smtClean="0"/>
              <a:t>‹#›</a:t>
            </a:fld>
            <a:endParaRPr lang="sl-SI"/>
          </a:p>
        </p:txBody>
      </p:sp>
    </p:spTree>
    <p:extLst>
      <p:ext uri="{BB962C8B-B14F-4D97-AF65-F5344CB8AC3E}">
        <p14:creationId xmlns:p14="http://schemas.microsoft.com/office/powerpoint/2010/main" val="3501575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E8CBFB99-35CA-4C76-9A4F-B30A5B81A55B}" type="datetimeFigureOut">
              <a:rPr lang="sl-SI" smtClean="0"/>
              <a:t>5. 03. 2018</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C2A24A28-E7E1-47A4-8C09-45E077B79E10}" type="slidenum">
              <a:rPr lang="sl-SI" smtClean="0"/>
              <a:t>‹#›</a:t>
            </a:fld>
            <a:endParaRPr lang="sl-SI"/>
          </a:p>
        </p:txBody>
      </p:sp>
    </p:spTree>
    <p:extLst>
      <p:ext uri="{BB962C8B-B14F-4D97-AF65-F5344CB8AC3E}">
        <p14:creationId xmlns:p14="http://schemas.microsoft.com/office/powerpoint/2010/main" val="4092503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E8CBFB99-35CA-4C76-9A4F-B30A5B81A55B}" type="datetimeFigureOut">
              <a:rPr lang="sl-SI" smtClean="0"/>
              <a:t>5. 03. 2018</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C2A24A28-E7E1-47A4-8C09-45E077B79E10}" type="slidenum">
              <a:rPr lang="sl-SI" smtClean="0"/>
              <a:t>‹#›</a:t>
            </a:fld>
            <a:endParaRPr lang="sl-SI"/>
          </a:p>
        </p:txBody>
      </p:sp>
    </p:spTree>
    <p:extLst>
      <p:ext uri="{BB962C8B-B14F-4D97-AF65-F5344CB8AC3E}">
        <p14:creationId xmlns:p14="http://schemas.microsoft.com/office/powerpoint/2010/main" val="2309498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E8CBFB99-35CA-4C76-9A4F-B30A5B81A55B}" type="datetimeFigureOut">
              <a:rPr lang="sl-SI" smtClean="0"/>
              <a:t>5. 03. 2018</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C2A24A28-E7E1-47A4-8C09-45E077B79E10}" type="slidenum">
              <a:rPr lang="sl-SI" smtClean="0"/>
              <a:t>‹#›</a:t>
            </a:fld>
            <a:endParaRPr lang="sl-SI"/>
          </a:p>
        </p:txBody>
      </p:sp>
    </p:spTree>
    <p:extLst>
      <p:ext uri="{BB962C8B-B14F-4D97-AF65-F5344CB8AC3E}">
        <p14:creationId xmlns:p14="http://schemas.microsoft.com/office/powerpoint/2010/main" val="100687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E8CBFB99-35CA-4C76-9A4F-B30A5B81A55B}" type="datetimeFigureOut">
              <a:rPr lang="sl-SI" smtClean="0"/>
              <a:t>5. 03. 2018</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C2A24A28-E7E1-47A4-8C09-45E077B79E10}" type="slidenum">
              <a:rPr lang="sl-SI" smtClean="0"/>
              <a:t>‹#›</a:t>
            </a:fld>
            <a:endParaRPr lang="sl-SI"/>
          </a:p>
        </p:txBody>
      </p:sp>
    </p:spTree>
    <p:extLst>
      <p:ext uri="{BB962C8B-B14F-4D97-AF65-F5344CB8AC3E}">
        <p14:creationId xmlns:p14="http://schemas.microsoft.com/office/powerpoint/2010/main" val="2319313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E8CBFB99-35CA-4C76-9A4F-B30A5B81A55B}" type="datetimeFigureOut">
              <a:rPr lang="sl-SI" smtClean="0"/>
              <a:t>5. 03. 2018</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C2A24A28-E7E1-47A4-8C09-45E077B79E10}" type="slidenum">
              <a:rPr lang="sl-SI" smtClean="0"/>
              <a:t>‹#›</a:t>
            </a:fld>
            <a:endParaRPr lang="sl-SI"/>
          </a:p>
        </p:txBody>
      </p:sp>
    </p:spTree>
    <p:extLst>
      <p:ext uri="{BB962C8B-B14F-4D97-AF65-F5344CB8AC3E}">
        <p14:creationId xmlns:p14="http://schemas.microsoft.com/office/powerpoint/2010/main" val="475006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E8CBFB99-35CA-4C76-9A4F-B30A5B81A55B}" type="datetimeFigureOut">
              <a:rPr lang="sl-SI" smtClean="0"/>
              <a:t>5. 03. 2018</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C2A24A28-E7E1-47A4-8C09-45E077B79E10}" type="slidenum">
              <a:rPr lang="sl-SI" smtClean="0"/>
              <a:t>‹#›</a:t>
            </a:fld>
            <a:endParaRPr lang="sl-SI"/>
          </a:p>
        </p:txBody>
      </p:sp>
    </p:spTree>
    <p:extLst>
      <p:ext uri="{BB962C8B-B14F-4D97-AF65-F5344CB8AC3E}">
        <p14:creationId xmlns:p14="http://schemas.microsoft.com/office/powerpoint/2010/main" val="2108215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E8CBFB99-35CA-4C76-9A4F-B30A5B81A55B}" type="datetimeFigureOut">
              <a:rPr lang="sl-SI" smtClean="0"/>
              <a:t>5. 03. 2018</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C2A24A28-E7E1-47A4-8C09-45E077B79E10}" type="slidenum">
              <a:rPr lang="sl-SI" smtClean="0"/>
              <a:t>‹#›</a:t>
            </a:fld>
            <a:endParaRPr lang="sl-SI"/>
          </a:p>
        </p:txBody>
      </p:sp>
    </p:spTree>
    <p:extLst>
      <p:ext uri="{BB962C8B-B14F-4D97-AF65-F5344CB8AC3E}">
        <p14:creationId xmlns:p14="http://schemas.microsoft.com/office/powerpoint/2010/main" val="982967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E8CBFB99-35CA-4C76-9A4F-B30A5B81A55B}" type="datetimeFigureOut">
              <a:rPr lang="sl-SI" smtClean="0"/>
              <a:t>5. 03. 2018</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C2A24A28-E7E1-47A4-8C09-45E077B79E10}" type="slidenum">
              <a:rPr lang="sl-SI" smtClean="0"/>
              <a:t>‹#›</a:t>
            </a:fld>
            <a:endParaRPr lang="sl-SI"/>
          </a:p>
        </p:txBody>
      </p:sp>
    </p:spTree>
    <p:extLst>
      <p:ext uri="{BB962C8B-B14F-4D97-AF65-F5344CB8AC3E}">
        <p14:creationId xmlns:p14="http://schemas.microsoft.com/office/powerpoint/2010/main" val="2420119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E8CBFB99-35CA-4C76-9A4F-B30A5B81A55B}" type="datetimeFigureOut">
              <a:rPr lang="sl-SI" smtClean="0"/>
              <a:t>5. 03. 2018</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C2A24A28-E7E1-47A4-8C09-45E077B79E10}" type="slidenum">
              <a:rPr lang="sl-SI" smtClean="0"/>
              <a:t>‹#›</a:t>
            </a:fld>
            <a:endParaRPr lang="sl-SI"/>
          </a:p>
        </p:txBody>
      </p:sp>
    </p:spTree>
    <p:extLst>
      <p:ext uri="{BB962C8B-B14F-4D97-AF65-F5344CB8AC3E}">
        <p14:creationId xmlns:p14="http://schemas.microsoft.com/office/powerpoint/2010/main" val="3051565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E8CBFB99-35CA-4C76-9A4F-B30A5B81A55B}" type="datetimeFigureOut">
              <a:rPr lang="sl-SI" smtClean="0"/>
              <a:t>5. 03. 2018</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C2A24A28-E7E1-47A4-8C09-45E077B79E10}" type="slidenum">
              <a:rPr lang="sl-SI" smtClean="0"/>
              <a:t>‹#›</a:t>
            </a:fld>
            <a:endParaRPr lang="sl-SI"/>
          </a:p>
        </p:txBody>
      </p:sp>
    </p:spTree>
    <p:extLst>
      <p:ext uri="{BB962C8B-B14F-4D97-AF65-F5344CB8AC3E}">
        <p14:creationId xmlns:p14="http://schemas.microsoft.com/office/powerpoint/2010/main" val="368252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CBFB99-35CA-4C76-9A4F-B30A5B81A55B}" type="datetimeFigureOut">
              <a:rPr lang="sl-SI" smtClean="0"/>
              <a:t>5. 03. 2018</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A24A28-E7E1-47A4-8C09-45E077B79E10}" type="slidenum">
              <a:rPr lang="sl-SI" smtClean="0"/>
              <a:t>‹#›</a:t>
            </a:fld>
            <a:endParaRPr lang="sl-SI"/>
          </a:p>
        </p:txBody>
      </p:sp>
    </p:spTree>
    <p:extLst>
      <p:ext uri="{BB962C8B-B14F-4D97-AF65-F5344CB8AC3E}">
        <p14:creationId xmlns:p14="http://schemas.microsoft.com/office/powerpoint/2010/main" val="3846604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745067"/>
            <a:ext cx="9144000" cy="4080934"/>
          </a:xfrm>
        </p:spPr>
        <p:txBody>
          <a:bodyPr>
            <a:normAutofit fontScale="90000"/>
          </a:bodyPr>
          <a:lstStyle/>
          <a:p>
            <a:r>
              <a:rPr lang="sl-SI" dirty="0" smtClean="0"/>
              <a:t/>
            </a:r>
            <a:br>
              <a:rPr lang="sl-SI" dirty="0" smtClean="0"/>
            </a:br>
            <a:r>
              <a:rPr lang="sl-SI" sz="3100" dirty="0" smtClean="0"/>
              <a:t>OŠ Dušana Flisa Hoče</a:t>
            </a:r>
            <a:r>
              <a:rPr lang="sl-SI" dirty="0"/>
              <a:t/>
            </a:r>
            <a:br>
              <a:rPr lang="sl-SI" dirty="0"/>
            </a:br>
            <a:r>
              <a:rPr lang="sl-SI" dirty="0" smtClean="0"/>
              <a:t/>
            </a:r>
            <a:br>
              <a:rPr lang="sl-SI" dirty="0" smtClean="0"/>
            </a:br>
            <a:r>
              <a:rPr lang="sl-SI" dirty="0" smtClean="0"/>
              <a:t>Otroci s posebnimi vzgojno izobraževalnimi potrebami (UPVIP)</a:t>
            </a:r>
            <a:r>
              <a:rPr lang="sl-SI" dirty="0"/>
              <a:t/>
            </a:r>
            <a:br>
              <a:rPr lang="sl-SI" dirty="0"/>
            </a:br>
            <a:endParaRPr lang="sl-SI" dirty="0"/>
          </a:p>
        </p:txBody>
      </p:sp>
      <p:sp>
        <p:nvSpPr>
          <p:cNvPr id="3" name="Podnaslov 2"/>
          <p:cNvSpPr>
            <a:spLocks noGrp="1"/>
          </p:cNvSpPr>
          <p:nvPr>
            <p:ph type="subTitle" idx="1"/>
          </p:nvPr>
        </p:nvSpPr>
        <p:spPr/>
        <p:txBody>
          <a:bodyPr>
            <a:normAutofit fontScale="47500" lnSpcReduction="20000"/>
          </a:bodyPr>
          <a:lstStyle/>
          <a:p>
            <a:endParaRPr lang="sl-SI" sz="7200" dirty="0" smtClean="0"/>
          </a:p>
          <a:p>
            <a:endParaRPr lang="sl-SI" sz="7200" dirty="0" smtClean="0"/>
          </a:p>
          <a:p>
            <a:pPr algn="r"/>
            <a:endParaRPr lang="sl-SI" sz="4400" dirty="0" smtClean="0"/>
          </a:p>
          <a:p>
            <a:pPr algn="r"/>
            <a:r>
              <a:rPr lang="sl-SI" sz="4400" dirty="0" smtClean="0"/>
              <a:t>Edita Belak, spec. pedagoginja</a:t>
            </a:r>
            <a:endParaRPr lang="sl-SI" sz="4400" dirty="0"/>
          </a:p>
        </p:txBody>
      </p:sp>
    </p:spTree>
    <p:extLst>
      <p:ext uri="{BB962C8B-B14F-4D97-AF65-F5344CB8AC3E}">
        <p14:creationId xmlns:p14="http://schemas.microsoft.com/office/powerpoint/2010/main" val="2938449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ZAKONSKE PODLAGE:</a:t>
            </a:r>
            <a:endParaRPr lang="sl-SI" dirty="0"/>
          </a:p>
        </p:txBody>
      </p:sp>
      <p:sp>
        <p:nvSpPr>
          <p:cNvPr id="3" name="Označba mesta vsebine 2"/>
          <p:cNvSpPr>
            <a:spLocks noGrp="1"/>
          </p:cNvSpPr>
          <p:nvPr>
            <p:ph idx="1"/>
          </p:nvPr>
        </p:nvSpPr>
        <p:spPr/>
        <p:txBody>
          <a:bodyPr/>
          <a:lstStyle/>
          <a:p>
            <a:r>
              <a:rPr lang="sl-SI" dirty="0" smtClean="0"/>
              <a:t>ZOŠ</a:t>
            </a:r>
          </a:p>
          <a:p>
            <a:endParaRPr lang="sl-SI" dirty="0"/>
          </a:p>
          <a:p>
            <a:r>
              <a:rPr lang="sl-SI" dirty="0" smtClean="0"/>
              <a:t>ZUOPVIP</a:t>
            </a:r>
          </a:p>
          <a:p>
            <a:endParaRPr lang="sl-SI" dirty="0"/>
          </a:p>
          <a:p>
            <a:r>
              <a:rPr lang="sl-SI" dirty="0" smtClean="0"/>
              <a:t>PRAVILNIKI ( kriteriji, komisije, DSP in spremljevalci…..)</a:t>
            </a:r>
          </a:p>
          <a:p>
            <a:endParaRPr lang="sl-SI" dirty="0"/>
          </a:p>
          <a:p>
            <a:r>
              <a:rPr lang="sl-SI" dirty="0" smtClean="0"/>
              <a:t>NAVODILA za izobraževalne programe s prilagojenim izvajanjem in dodatno strokovno pomočjo za devetletno osnovno šolo</a:t>
            </a:r>
            <a:endParaRPr lang="sl-SI" dirty="0"/>
          </a:p>
        </p:txBody>
      </p:sp>
    </p:spTree>
    <p:extLst>
      <p:ext uri="{BB962C8B-B14F-4D97-AF65-F5344CB8AC3E}">
        <p14:creationId xmlns:p14="http://schemas.microsoft.com/office/powerpoint/2010/main" val="3028964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Skupine učencev s PVIP:</a:t>
            </a:r>
            <a:endParaRPr lang="sl-SI" dirty="0"/>
          </a:p>
        </p:txBody>
      </p:sp>
      <p:sp>
        <p:nvSpPr>
          <p:cNvPr id="3" name="Označba mesta vsebine 2"/>
          <p:cNvSpPr>
            <a:spLocks noGrp="1"/>
          </p:cNvSpPr>
          <p:nvPr>
            <p:ph idx="1"/>
          </p:nvPr>
        </p:nvSpPr>
        <p:spPr>
          <a:xfrm>
            <a:off x="838200" y="1524000"/>
            <a:ext cx="10515600" cy="4652963"/>
          </a:xfrm>
        </p:spPr>
        <p:txBody>
          <a:bodyPr/>
          <a:lstStyle/>
          <a:p>
            <a:r>
              <a:rPr lang="sl-SI" dirty="0" smtClean="0"/>
              <a:t>MDR ( motnje v duševnem razvoju – nižji izobrazbeni standard)</a:t>
            </a:r>
          </a:p>
          <a:p>
            <a:r>
              <a:rPr lang="sl-SI" dirty="0" smtClean="0"/>
              <a:t>PPPU ( primanjkljaji na posameznih področjih učenja)</a:t>
            </a:r>
          </a:p>
          <a:p>
            <a:r>
              <a:rPr lang="sl-SI" dirty="0" smtClean="0"/>
              <a:t>GJM ( govorno jezikovne motnje)</a:t>
            </a:r>
          </a:p>
          <a:p>
            <a:r>
              <a:rPr lang="sl-SI" dirty="0" smtClean="0"/>
              <a:t>GIB ( gibalno ovirani otroci)</a:t>
            </a:r>
          </a:p>
          <a:p>
            <a:r>
              <a:rPr lang="sl-SI" dirty="0" smtClean="0"/>
              <a:t>DOB ( dolgotrajno bolni otroci)</a:t>
            </a:r>
          </a:p>
          <a:p>
            <a:r>
              <a:rPr lang="sl-SI" dirty="0" smtClean="0"/>
              <a:t>SLE ( slepi, slabovidni, z okvaro vidne funkcije)</a:t>
            </a:r>
          </a:p>
          <a:p>
            <a:r>
              <a:rPr lang="sl-SI" dirty="0" smtClean="0"/>
              <a:t>GLU ( gluhi in naglušni otroci)</a:t>
            </a:r>
          </a:p>
          <a:p>
            <a:r>
              <a:rPr lang="sl-SI" dirty="0" smtClean="0"/>
              <a:t>MAS ( motnje avtističnega spektra)</a:t>
            </a:r>
          </a:p>
          <a:p>
            <a:r>
              <a:rPr lang="sl-SI" dirty="0" smtClean="0"/>
              <a:t>ČVM ( čustvene in vedenjske motnje)</a:t>
            </a:r>
          </a:p>
          <a:p>
            <a:endParaRPr lang="sl-SI" dirty="0"/>
          </a:p>
        </p:txBody>
      </p:sp>
    </p:spTree>
    <p:extLst>
      <p:ext uri="{BB962C8B-B14F-4D97-AF65-F5344CB8AC3E}">
        <p14:creationId xmlns:p14="http://schemas.microsoft.com/office/powerpoint/2010/main" val="3686824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additive="base">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additive="base">
                                        <p:cTn id="5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 calcmode="lin" valueType="num">
                                      <p:cBhvr additive="base">
                                        <p:cTn id="6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Odkrivanje: </a:t>
            </a:r>
            <a:endParaRPr lang="sl-SI" dirty="0"/>
          </a:p>
        </p:txBody>
      </p:sp>
      <p:sp>
        <p:nvSpPr>
          <p:cNvPr id="3" name="Označba mesta vsebine 2"/>
          <p:cNvSpPr>
            <a:spLocks noGrp="1"/>
          </p:cNvSpPr>
          <p:nvPr>
            <p:ph idx="1"/>
          </p:nvPr>
        </p:nvSpPr>
        <p:spPr/>
        <p:txBody>
          <a:bodyPr/>
          <a:lstStyle/>
          <a:p>
            <a:r>
              <a:rPr lang="sl-SI" dirty="0" smtClean="0"/>
              <a:t>Ob rojstvu – zdravstvo</a:t>
            </a:r>
          </a:p>
          <a:p>
            <a:r>
              <a:rPr lang="sl-SI" dirty="0" smtClean="0"/>
              <a:t>Starši</a:t>
            </a:r>
          </a:p>
          <a:p>
            <a:r>
              <a:rPr lang="sl-SI" dirty="0" smtClean="0"/>
              <a:t>Sistematski pregledi </a:t>
            </a:r>
          </a:p>
          <a:p>
            <a:r>
              <a:rPr lang="sl-SI" dirty="0" smtClean="0"/>
              <a:t>Vzgojitelji v  vrtcu</a:t>
            </a:r>
          </a:p>
          <a:p>
            <a:r>
              <a:rPr lang="sl-SI" dirty="0" smtClean="0"/>
              <a:t>Učitelji v šoli</a:t>
            </a:r>
          </a:p>
          <a:p>
            <a:r>
              <a:rPr lang="sl-SI" dirty="0" smtClean="0"/>
              <a:t>Drugi strokovnjaki v šoli in v zunanjih institucijah</a:t>
            </a:r>
          </a:p>
          <a:p>
            <a:endParaRPr lang="sl-SI" dirty="0"/>
          </a:p>
        </p:txBody>
      </p:sp>
    </p:spTree>
    <p:extLst>
      <p:ext uri="{BB962C8B-B14F-4D97-AF65-F5344CB8AC3E}">
        <p14:creationId xmlns:p14="http://schemas.microsoft.com/office/powerpoint/2010/main" val="3884134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Postopki v šoli:</a:t>
            </a:r>
            <a:endParaRPr lang="sl-SI" dirty="0"/>
          </a:p>
        </p:txBody>
      </p:sp>
      <p:sp>
        <p:nvSpPr>
          <p:cNvPr id="3" name="Označba mesta vsebine 2"/>
          <p:cNvSpPr>
            <a:spLocks noGrp="1"/>
          </p:cNvSpPr>
          <p:nvPr>
            <p:ph idx="1"/>
          </p:nvPr>
        </p:nvSpPr>
        <p:spPr/>
        <p:txBody>
          <a:bodyPr>
            <a:normAutofit lnSpcReduction="10000"/>
          </a:bodyPr>
          <a:lstStyle/>
          <a:p>
            <a:r>
              <a:rPr lang="sl-SI" dirty="0" smtClean="0"/>
              <a:t>Učitelji v prvi triadi opazujejo – govor, opismenjevanje, branje, </a:t>
            </a:r>
            <a:r>
              <a:rPr lang="sl-SI" dirty="0" err="1" smtClean="0"/>
              <a:t>grafomotorika</a:t>
            </a:r>
            <a:r>
              <a:rPr lang="sl-SI" dirty="0" smtClean="0"/>
              <a:t>, številske predstave, pozornost, organiziranost….</a:t>
            </a:r>
          </a:p>
          <a:p>
            <a:r>
              <a:rPr lang="sl-SI" dirty="0" smtClean="0"/>
              <a:t>Prilagoditve v razredu in dopolnilni pouk</a:t>
            </a:r>
          </a:p>
          <a:p>
            <a:r>
              <a:rPr lang="sl-SI" dirty="0" smtClean="0"/>
              <a:t>Svetovalna služba</a:t>
            </a:r>
          </a:p>
          <a:p>
            <a:r>
              <a:rPr lang="sl-SI" dirty="0" smtClean="0"/>
              <a:t>Strokovni delavci v šoli ( spec. pedagogi, psihologi, soc. pedagogi, pedagogi) – diagnostika, opazovanje, svetovanje.. DOP, ISP,</a:t>
            </a:r>
            <a:r>
              <a:rPr lang="sl-SI" dirty="0" smtClean="0">
                <a:solidFill>
                  <a:srgbClr val="FF0000"/>
                </a:solidFill>
              </a:rPr>
              <a:t> </a:t>
            </a:r>
            <a:r>
              <a:rPr lang="sl-SI" dirty="0" smtClean="0"/>
              <a:t>IDPP</a:t>
            </a:r>
            <a:r>
              <a:rPr lang="sl-SI" dirty="0" smtClean="0">
                <a:solidFill>
                  <a:srgbClr val="FF0000"/>
                </a:solidFill>
              </a:rPr>
              <a:t> </a:t>
            </a:r>
          </a:p>
          <a:p>
            <a:r>
              <a:rPr lang="sl-SI" dirty="0" smtClean="0"/>
              <a:t>Napotitev na zunanje institucije – pregledi, svetovanje, timski sestanki ( </a:t>
            </a:r>
            <a:r>
              <a:rPr lang="sl-SI" u="sng" dirty="0" smtClean="0"/>
              <a:t>IDPP ali usmerjanje</a:t>
            </a:r>
            <a:r>
              <a:rPr lang="sl-SI" dirty="0" smtClean="0"/>
              <a:t>)</a:t>
            </a:r>
          </a:p>
          <a:p>
            <a:r>
              <a:rPr lang="sl-SI" dirty="0" smtClean="0"/>
              <a:t>Usmerjanje – sodelovanje staršev, učiteljev, komisije za usmerjanje, ZRSŠ</a:t>
            </a:r>
            <a:endParaRPr lang="sl-SI" dirty="0"/>
          </a:p>
        </p:txBody>
      </p:sp>
    </p:spTree>
    <p:extLst>
      <p:ext uri="{BB962C8B-B14F-4D97-AF65-F5344CB8AC3E}">
        <p14:creationId xmlns:p14="http://schemas.microsoft.com/office/powerpoint/2010/main" val="829045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62000" y="380365"/>
            <a:ext cx="10515600" cy="1325563"/>
          </a:xfrm>
        </p:spPr>
        <p:txBody>
          <a:bodyPr/>
          <a:lstStyle/>
          <a:p>
            <a:r>
              <a:rPr lang="sl-SI" dirty="0" smtClean="0"/>
              <a:t>Izvajanje odločbe:</a:t>
            </a:r>
            <a:endParaRPr lang="sl-SI" dirty="0"/>
          </a:p>
        </p:txBody>
      </p:sp>
      <p:sp>
        <p:nvSpPr>
          <p:cNvPr id="3" name="Označba mesta vsebine 2"/>
          <p:cNvSpPr>
            <a:spLocks noGrp="1"/>
          </p:cNvSpPr>
          <p:nvPr>
            <p:ph idx="1"/>
          </p:nvPr>
        </p:nvSpPr>
        <p:spPr>
          <a:xfrm>
            <a:off x="838200" y="1456267"/>
            <a:ext cx="10515600" cy="4720696"/>
          </a:xfrm>
        </p:spPr>
        <p:txBody>
          <a:bodyPr>
            <a:normAutofit fontScale="77500" lnSpcReduction="20000"/>
          </a:bodyPr>
          <a:lstStyle/>
          <a:p>
            <a:r>
              <a:rPr lang="sl-SI" u="sng" dirty="0" smtClean="0"/>
              <a:t>Prilagoditve</a:t>
            </a:r>
            <a:r>
              <a:rPr lang="sl-SI" dirty="0" smtClean="0"/>
              <a:t> – Navodila za izobraževalne programe s prilagojenim izvajanjem in dodatno strokovno pomočjo:</a:t>
            </a:r>
          </a:p>
          <a:p>
            <a:pPr marL="0" indent="0">
              <a:buNone/>
            </a:pPr>
            <a:r>
              <a:rPr lang="sl-SI" dirty="0"/>
              <a:t> </a:t>
            </a:r>
            <a:r>
              <a:rPr lang="sl-SI" dirty="0" smtClean="0"/>
              <a:t>   - časovne </a:t>
            </a:r>
          </a:p>
          <a:p>
            <a:pPr marL="0" indent="0">
              <a:buNone/>
            </a:pPr>
            <a:r>
              <a:rPr lang="sl-SI" dirty="0"/>
              <a:t> </a:t>
            </a:r>
            <a:r>
              <a:rPr lang="sl-SI" dirty="0" smtClean="0"/>
              <a:t>   - prostorske</a:t>
            </a:r>
          </a:p>
          <a:p>
            <a:pPr marL="0" indent="0">
              <a:buNone/>
            </a:pPr>
            <a:r>
              <a:rPr lang="sl-SI" dirty="0"/>
              <a:t> </a:t>
            </a:r>
            <a:r>
              <a:rPr lang="sl-SI" dirty="0" smtClean="0"/>
              <a:t>   - metodično didaktične</a:t>
            </a:r>
          </a:p>
          <a:p>
            <a:pPr marL="0" indent="0">
              <a:buNone/>
            </a:pPr>
            <a:r>
              <a:rPr lang="sl-SI" dirty="0"/>
              <a:t> </a:t>
            </a:r>
            <a:r>
              <a:rPr lang="sl-SI" dirty="0" smtClean="0"/>
              <a:t>   - pri preverjanju  in ocenjevanju znanja</a:t>
            </a:r>
          </a:p>
          <a:p>
            <a:pPr marL="0" indent="0">
              <a:buNone/>
            </a:pPr>
            <a:r>
              <a:rPr lang="sl-SI" dirty="0"/>
              <a:t> </a:t>
            </a:r>
            <a:r>
              <a:rPr lang="sl-SI" dirty="0" smtClean="0"/>
              <a:t>   - pripomočki</a:t>
            </a:r>
          </a:p>
          <a:p>
            <a:pPr marL="0" indent="0">
              <a:buNone/>
            </a:pPr>
            <a:r>
              <a:rPr lang="sl-SI" dirty="0"/>
              <a:t> </a:t>
            </a:r>
            <a:r>
              <a:rPr lang="sl-SI" dirty="0" smtClean="0"/>
              <a:t>   - napredovanje</a:t>
            </a:r>
          </a:p>
          <a:p>
            <a:pPr marL="0" indent="0">
              <a:buNone/>
            </a:pPr>
            <a:endParaRPr lang="sl-SI" dirty="0" smtClean="0"/>
          </a:p>
          <a:p>
            <a:r>
              <a:rPr lang="sl-SI" u="sng" dirty="0" smtClean="0"/>
              <a:t>Dodatna strokovna pomoč </a:t>
            </a:r>
            <a:r>
              <a:rPr lang="sl-SI" dirty="0" smtClean="0"/>
              <a:t>: </a:t>
            </a:r>
          </a:p>
          <a:p>
            <a:pPr marL="0" indent="0">
              <a:buNone/>
            </a:pPr>
            <a:r>
              <a:rPr lang="sl-SI" dirty="0" smtClean="0"/>
              <a:t>   -   odpravljanje ovir, primanjkljajev oz. motenj (spec. pedagog, socialni pedagog,    </a:t>
            </a:r>
          </a:p>
          <a:p>
            <a:pPr marL="0" indent="0">
              <a:buNone/>
            </a:pPr>
            <a:r>
              <a:rPr lang="sl-SI" dirty="0"/>
              <a:t> </a:t>
            </a:r>
            <a:r>
              <a:rPr lang="sl-SI" dirty="0" smtClean="0"/>
              <a:t>       pedagog, logoped, </a:t>
            </a:r>
            <a:r>
              <a:rPr lang="sl-SI" dirty="0" err="1" smtClean="0"/>
              <a:t>tiflopedagog</a:t>
            </a:r>
            <a:r>
              <a:rPr lang="sl-SI" dirty="0" smtClean="0"/>
              <a:t>, </a:t>
            </a:r>
            <a:r>
              <a:rPr lang="sl-SI" dirty="0" err="1" smtClean="0"/>
              <a:t>surdopedagog</a:t>
            </a:r>
            <a:r>
              <a:rPr lang="sl-SI" dirty="0" smtClean="0"/>
              <a:t>, logoped, psiholog….</a:t>
            </a:r>
          </a:p>
          <a:p>
            <a:pPr marL="0" indent="0">
              <a:buNone/>
            </a:pPr>
            <a:r>
              <a:rPr lang="sl-SI" dirty="0"/>
              <a:t> </a:t>
            </a:r>
            <a:r>
              <a:rPr lang="sl-SI" dirty="0" smtClean="0"/>
              <a:t>  -   učna pomoč ( učitelji določenega predmeta, kjer ima učenec težave)</a:t>
            </a:r>
          </a:p>
          <a:p>
            <a:pPr marL="0" indent="0">
              <a:buNone/>
            </a:pPr>
            <a:endParaRPr lang="sl-SI" dirty="0"/>
          </a:p>
        </p:txBody>
      </p:sp>
    </p:spTree>
    <p:extLst>
      <p:ext uri="{BB962C8B-B14F-4D97-AF65-F5344CB8AC3E}">
        <p14:creationId xmlns:p14="http://schemas.microsoft.com/office/powerpoint/2010/main" val="63984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Po pridobitvi odločbe o usmerjanju:</a:t>
            </a:r>
            <a:endParaRPr lang="sl-SI" dirty="0"/>
          </a:p>
        </p:txBody>
      </p:sp>
      <p:sp>
        <p:nvSpPr>
          <p:cNvPr id="3" name="Označba mesta vsebine 2"/>
          <p:cNvSpPr>
            <a:spLocks noGrp="1"/>
          </p:cNvSpPr>
          <p:nvPr>
            <p:ph idx="1"/>
          </p:nvPr>
        </p:nvSpPr>
        <p:spPr/>
        <p:txBody>
          <a:bodyPr/>
          <a:lstStyle/>
          <a:p>
            <a:r>
              <a:rPr lang="sl-SI" dirty="0" smtClean="0"/>
              <a:t>Imenovanje strokovne skupine ( ravnatelj)</a:t>
            </a:r>
          </a:p>
          <a:p>
            <a:r>
              <a:rPr lang="sl-SI" dirty="0" smtClean="0"/>
              <a:t>Soglasje staršev za izvajanje določb odločbe ter zbiranju os. podatkov</a:t>
            </a:r>
          </a:p>
          <a:p>
            <a:r>
              <a:rPr lang="sl-SI" dirty="0" smtClean="0"/>
              <a:t>Priprava Individualiziranega programa za učenca, poudarek na prilagoditvah in izvajanju DSP (</a:t>
            </a:r>
            <a:r>
              <a:rPr lang="sl-SI" smtClean="0"/>
              <a:t>strokovna skupina, </a:t>
            </a:r>
            <a:r>
              <a:rPr lang="sl-SI" dirty="0" smtClean="0"/>
              <a:t>sodelujejo starši)</a:t>
            </a:r>
          </a:p>
          <a:p>
            <a:r>
              <a:rPr lang="sl-SI" dirty="0" smtClean="0"/>
              <a:t>Evalvacije tega programa med šolskim letom - spremembe</a:t>
            </a:r>
          </a:p>
          <a:p>
            <a:r>
              <a:rPr lang="sl-SI" dirty="0" smtClean="0"/>
              <a:t>Priprava novega IP za naslednje šolsko leto </a:t>
            </a:r>
          </a:p>
          <a:p>
            <a:r>
              <a:rPr lang="sl-SI" dirty="0" smtClean="0"/>
              <a:t>V 9. razredu priprava dokumentacije in ponovno vpeljevanje postopka za usmerjanje v srednjo šolo</a:t>
            </a:r>
            <a:endParaRPr lang="sl-SI" dirty="0"/>
          </a:p>
        </p:txBody>
      </p:sp>
    </p:spTree>
    <p:extLst>
      <p:ext uri="{BB962C8B-B14F-4D97-AF65-F5344CB8AC3E}">
        <p14:creationId xmlns:p14="http://schemas.microsoft.com/office/powerpoint/2010/main" val="1555024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UPVIP na OŠ Dušana Flisa Hoče:</a:t>
            </a:r>
            <a:endParaRPr lang="sl-SI" dirty="0"/>
          </a:p>
        </p:txBody>
      </p:sp>
      <p:sp>
        <p:nvSpPr>
          <p:cNvPr id="3" name="Označba mesta vsebine 2"/>
          <p:cNvSpPr>
            <a:spLocks noGrp="1"/>
          </p:cNvSpPr>
          <p:nvPr>
            <p:ph idx="1"/>
          </p:nvPr>
        </p:nvSpPr>
        <p:spPr/>
        <p:txBody>
          <a:bodyPr>
            <a:normAutofit fontScale="77500" lnSpcReduction="20000"/>
          </a:bodyPr>
          <a:lstStyle/>
          <a:p>
            <a:r>
              <a:rPr lang="sl-SI" dirty="0" smtClean="0"/>
              <a:t>Število – 36 v šoli in  5 otrok v vrtcu ima odločbo o usmeritvi</a:t>
            </a:r>
          </a:p>
          <a:p>
            <a:r>
              <a:rPr lang="sl-SI" dirty="0" smtClean="0"/>
              <a:t>IDPP – 30 otrok na matični šoli in 3 na podružnici</a:t>
            </a:r>
          </a:p>
          <a:p>
            <a:r>
              <a:rPr lang="sl-SI" dirty="0" smtClean="0"/>
              <a:t>V postopku usmerjanja še – 4 učenci v šoli, 2 otroka v  v vrtcu</a:t>
            </a:r>
          </a:p>
          <a:p>
            <a:pPr marL="0" indent="0">
              <a:buNone/>
            </a:pPr>
            <a:endParaRPr lang="sl-SI" dirty="0" smtClean="0"/>
          </a:p>
          <a:p>
            <a:r>
              <a:rPr lang="sl-SI" dirty="0" smtClean="0"/>
              <a:t>Izvajalci DSP: </a:t>
            </a:r>
          </a:p>
          <a:p>
            <a:pPr>
              <a:buFontTx/>
              <a:buChar char="-"/>
            </a:pPr>
            <a:r>
              <a:rPr lang="sl-SI" dirty="0" smtClean="0"/>
              <a:t>Specialni pedagoginji  </a:t>
            </a:r>
          </a:p>
          <a:p>
            <a:pPr>
              <a:buFontTx/>
              <a:buChar char="-"/>
            </a:pPr>
            <a:r>
              <a:rPr lang="sl-SI" dirty="0" smtClean="0"/>
              <a:t>Pedagoginja  </a:t>
            </a:r>
          </a:p>
          <a:p>
            <a:pPr>
              <a:buFontTx/>
              <a:buChar char="-"/>
            </a:pPr>
            <a:r>
              <a:rPr lang="sl-SI" dirty="0" smtClean="0"/>
              <a:t>Socialna pedagoginja</a:t>
            </a:r>
          </a:p>
          <a:p>
            <a:pPr>
              <a:buFontTx/>
              <a:buChar char="-"/>
            </a:pPr>
            <a:r>
              <a:rPr lang="sl-SI" dirty="0" smtClean="0"/>
              <a:t>Logopedinja </a:t>
            </a:r>
          </a:p>
          <a:p>
            <a:pPr>
              <a:buFontTx/>
              <a:buChar char="-"/>
            </a:pPr>
            <a:r>
              <a:rPr lang="sl-SI" dirty="0" smtClean="0"/>
              <a:t>Učitelji – RP, MAT, TJA, SLJ, NAR, KEM, FIZ</a:t>
            </a:r>
          </a:p>
          <a:p>
            <a:pPr marL="0" indent="0">
              <a:buNone/>
            </a:pPr>
            <a:endParaRPr lang="sl-SI" dirty="0" smtClean="0"/>
          </a:p>
          <a:p>
            <a:r>
              <a:rPr lang="sl-SI" dirty="0" smtClean="0"/>
              <a:t>Težave otrok: največ GJM  in PPPU, nato DOB, GIB, zelo malo ČVM in MAS.</a:t>
            </a:r>
            <a:endParaRPr lang="sl-SI" dirty="0"/>
          </a:p>
        </p:txBody>
      </p:sp>
    </p:spTree>
    <p:extLst>
      <p:ext uri="{BB962C8B-B14F-4D97-AF65-F5344CB8AC3E}">
        <p14:creationId xmlns:p14="http://schemas.microsoft.com/office/powerpoint/2010/main" val="3706808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 calcmode="lin" valueType="num">
                                      <p:cBhvr additive="base">
                                        <p:cTn id="5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dirty="0" smtClean="0"/>
              <a:t>Želja…       Realnost…</a:t>
            </a:r>
            <a:endParaRPr lang="sl-SI" dirty="0"/>
          </a:p>
        </p:txBody>
      </p:sp>
      <p:sp>
        <p:nvSpPr>
          <p:cNvPr id="3" name="Označba mesta vsebine 2"/>
          <p:cNvSpPr>
            <a:spLocks noGrp="1"/>
          </p:cNvSpPr>
          <p:nvPr>
            <p:ph idx="1"/>
          </p:nvPr>
        </p:nvSpPr>
        <p:spPr/>
        <p:txBody>
          <a:bodyPr>
            <a:normAutofit fontScale="92500"/>
          </a:bodyPr>
          <a:lstStyle/>
          <a:p>
            <a:r>
              <a:rPr lang="sl-SI" dirty="0" smtClean="0"/>
              <a:t>Ob rojstvu otroka vsi želimo zdravja in najboljšega razvoja in napredovanja otroka.</a:t>
            </a:r>
          </a:p>
          <a:p>
            <a:r>
              <a:rPr lang="sl-SI" dirty="0" smtClean="0"/>
              <a:t>Narava se včasih poigra tudi iz nepojasnjenih razlogov.</a:t>
            </a:r>
          </a:p>
          <a:p>
            <a:r>
              <a:rPr lang="sl-SI" dirty="0" smtClean="0"/>
              <a:t>Čudovito je, če smo priča napredku otroka, pri katerem se je narava poigrala, pa je kljub temu uspešen, zadovoljen in napreduje po vseh svojih zmožnostih, ne glede na napredek drugih otrok.</a:t>
            </a:r>
          </a:p>
          <a:p>
            <a:r>
              <a:rPr lang="sl-SI" dirty="0" smtClean="0"/>
              <a:t>Vsak človek pa mora za svoj napredek vložiti trud in voljo ter premagati najprej samega sebe in se veseliti tudi najmanjšega koraka naprej.</a:t>
            </a:r>
          </a:p>
          <a:p>
            <a:r>
              <a:rPr lang="sl-SI" dirty="0" smtClean="0"/>
              <a:t>Starši in učitelji pa moramo  otroke vzpodbujati in jim pomagati, da </a:t>
            </a:r>
            <a:r>
              <a:rPr lang="sl-SI" smtClean="0"/>
              <a:t>zmorejo zdaj </a:t>
            </a:r>
            <a:r>
              <a:rPr lang="sl-SI" dirty="0" smtClean="0"/>
              <a:t>in kasneje </a:t>
            </a:r>
            <a:r>
              <a:rPr lang="sl-SI" smtClean="0"/>
              <a:t>v življenju ….</a:t>
            </a:r>
            <a:endParaRPr lang="sl-SI" dirty="0" smtClean="0"/>
          </a:p>
          <a:p>
            <a:pPr marL="0" indent="0">
              <a:buNone/>
            </a:pPr>
            <a:endParaRPr lang="sl-SI" dirty="0"/>
          </a:p>
        </p:txBody>
      </p:sp>
    </p:spTree>
    <p:extLst>
      <p:ext uri="{BB962C8B-B14F-4D97-AF65-F5344CB8AC3E}">
        <p14:creationId xmlns:p14="http://schemas.microsoft.com/office/powerpoint/2010/main" val="849583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578</Words>
  <Application>Microsoft Office PowerPoint</Application>
  <PresentationFormat>Širokozaslonsko</PresentationFormat>
  <Paragraphs>76</Paragraphs>
  <Slides>9</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9</vt:i4>
      </vt:variant>
    </vt:vector>
  </HeadingPairs>
  <TitlesOfParts>
    <vt:vector size="13" baseType="lpstr">
      <vt:lpstr>Arial</vt:lpstr>
      <vt:lpstr>Calibri</vt:lpstr>
      <vt:lpstr>Calibri Light</vt:lpstr>
      <vt:lpstr>Officeova tema</vt:lpstr>
      <vt:lpstr> OŠ Dušana Flisa Hoče  Otroci s posebnimi vzgojno izobraževalnimi potrebami (UPVIP) </vt:lpstr>
      <vt:lpstr>ZAKONSKE PODLAGE:</vt:lpstr>
      <vt:lpstr>Skupine učencev s PVIP:</vt:lpstr>
      <vt:lpstr>Odkrivanje: </vt:lpstr>
      <vt:lpstr>Postopki v šoli:</vt:lpstr>
      <vt:lpstr>Izvajanje odločbe:</vt:lpstr>
      <vt:lpstr>Po pridobitvi odločbe o usmerjanju:</vt:lpstr>
      <vt:lpstr>UPVIP na OŠ Dušana Flisa Hoče:</vt:lpstr>
      <vt:lpstr>Želja…       Realnost…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Otroci s posebnimi vzgojno izobraževalnimi potrebami</dc:title>
  <dc:creator>Edita</dc:creator>
  <cp:lastModifiedBy>Uporabnik</cp:lastModifiedBy>
  <cp:revision>17</cp:revision>
  <cp:lastPrinted>2018-02-20T11:26:13Z</cp:lastPrinted>
  <dcterms:created xsi:type="dcterms:W3CDTF">2018-01-15T12:38:42Z</dcterms:created>
  <dcterms:modified xsi:type="dcterms:W3CDTF">2018-03-05T07:41:11Z</dcterms:modified>
</cp:coreProperties>
</file>